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14859" cy="3456384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tx1"/>
                </a:solidFill>
                <a:effectLst/>
              </a:rPr>
              <a:t>Содержание </a:t>
            </a:r>
            <a:r>
              <a:rPr lang="ru-RU" dirty="0">
                <a:solidFill>
                  <a:schemeClr val="tx1"/>
                </a:solidFill>
                <a:effectLst/>
              </a:rPr>
              <a:t>расходов бюджета, их роль и основы организации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9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5" y="476672"/>
            <a:ext cx="655272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700" dirty="0">
                <a:effectLst/>
              </a:rPr>
              <a:t>3. Бюджетные резервы.</a:t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268760"/>
            <a:ext cx="7488832" cy="518457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В расходной </a:t>
            </a:r>
            <a:r>
              <a:rPr lang="ru-RU" dirty="0">
                <a:solidFill>
                  <a:schemeClr val="tx1"/>
                </a:solidFill>
              </a:rPr>
              <a:t>части </a:t>
            </a:r>
            <a:r>
              <a:rPr lang="ru-RU" u="sng" dirty="0">
                <a:solidFill>
                  <a:schemeClr val="tx1"/>
                </a:solidFill>
              </a:rPr>
              <a:t>республиканского бюджета </a:t>
            </a:r>
            <a:r>
              <a:rPr lang="ru-RU" dirty="0">
                <a:solidFill>
                  <a:schemeClr val="tx1"/>
                </a:solidFill>
              </a:rPr>
              <a:t>предусматривается создание резервных фондов Президента РБ и Правительства </a:t>
            </a:r>
            <a:r>
              <a:rPr lang="ru-RU" dirty="0" smtClean="0">
                <a:solidFill>
                  <a:schemeClr val="tx1"/>
                </a:solidFill>
              </a:rPr>
              <a:t>РБ;</a:t>
            </a:r>
          </a:p>
          <a:p>
            <a:pPr marL="45720" indent="0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расходной части </a:t>
            </a:r>
            <a:r>
              <a:rPr lang="ru-RU" u="sng" dirty="0">
                <a:solidFill>
                  <a:schemeClr val="tx1"/>
                </a:solidFill>
              </a:rPr>
              <a:t>местных бюджетов </a:t>
            </a:r>
            <a:r>
              <a:rPr lang="ru-RU" dirty="0">
                <a:solidFill>
                  <a:schemeClr val="tx1"/>
                </a:solidFill>
              </a:rPr>
              <a:t>создаются резервные фонды местных исполнительных и распорядительных органов. </a:t>
            </a:r>
            <a:endParaRPr lang="ru-RU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бюджетах всех уровней бюджетной системы </a:t>
            </a:r>
            <a:r>
              <a:rPr lang="ru-RU" dirty="0" smtClean="0">
                <a:solidFill>
                  <a:schemeClr val="tx1"/>
                </a:solidFill>
              </a:rPr>
              <a:t>Республики Беларусь </a:t>
            </a:r>
            <a:r>
              <a:rPr lang="ru-RU" dirty="0">
                <a:solidFill>
                  <a:schemeClr val="tx1"/>
                </a:solidFill>
              </a:rPr>
              <a:t>запрещается создание резервных фондов, Палат Парламента РБ и местных Советов Депутатов.</a:t>
            </a:r>
          </a:p>
        </p:txBody>
      </p:sp>
    </p:spTree>
    <p:extLst>
      <p:ext uri="{BB962C8B-B14F-4D97-AF65-F5344CB8AC3E}">
        <p14:creationId xmlns:p14="http://schemas.microsoft.com/office/powerpoint/2010/main" val="4088111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60848"/>
            <a:ext cx="6696744" cy="1656184"/>
          </a:xfrm>
        </p:spPr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29554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9" y="548680"/>
            <a:ext cx="4680519" cy="12961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204864"/>
            <a:ext cx="7488832" cy="3024336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2500" b="1" dirty="0">
                <a:solidFill>
                  <a:schemeClr val="tx1"/>
                </a:solidFill>
              </a:rPr>
              <a:t>Сущность и содержание расходов бюджета, их виды и назначение</a:t>
            </a:r>
            <a:r>
              <a:rPr lang="ru-RU" sz="2500" b="1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ru-RU" sz="2500" dirty="0">
              <a:solidFill>
                <a:schemeClr val="tx1"/>
              </a:solidFill>
            </a:endParaRPr>
          </a:p>
          <a:p>
            <a:r>
              <a:rPr lang="ru-RU" sz="2500" b="1" dirty="0" smtClean="0">
                <a:solidFill>
                  <a:schemeClr val="tx1"/>
                </a:solidFill>
              </a:rPr>
              <a:t>Методы </a:t>
            </a:r>
            <a:r>
              <a:rPr lang="ru-RU" sz="2500" b="1" dirty="0">
                <a:solidFill>
                  <a:schemeClr val="tx1"/>
                </a:solidFill>
              </a:rPr>
              <a:t>планирования расходов бюджета</a:t>
            </a:r>
            <a:r>
              <a:rPr lang="ru-RU" sz="2500" b="1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ru-RU" sz="2500" dirty="0">
              <a:solidFill>
                <a:schemeClr val="tx1"/>
              </a:solidFill>
            </a:endParaRPr>
          </a:p>
          <a:p>
            <a:r>
              <a:rPr lang="ru-RU" sz="2500" b="1" dirty="0" smtClean="0">
                <a:solidFill>
                  <a:schemeClr val="tx1"/>
                </a:solidFill>
              </a:rPr>
              <a:t>Бюджетные </a:t>
            </a:r>
            <a:r>
              <a:rPr lang="ru-RU" sz="2500" b="1" dirty="0">
                <a:solidFill>
                  <a:schemeClr val="tx1"/>
                </a:solidFill>
              </a:rPr>
              <a:t>резервы.</a:t>
            </a:r>
            <a:endParaRPr lang="ru-RU" sz="25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05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352928" cy="864096"/>
          </a:xfrm>
        </p:spPr>
        <p:txBody>
          <a:bodyPr/>
          <a:lstStyle/>
          <a:p>
            <a:pPr marL="0" indent="0" algn="l">
              <a:buNone/>
            </a:pPr>
            <a:r>
              <a:rPr lang="ru-RU" sz="2500" dirty="0" smtClean="0">
                <a:effectLst/>
              </a:rPr>
              <a:t>1. Сущность </a:t>
            </a:r>
            <a:r>
              <a:rPr lang="ru-RU" sz="2500" dirty="0">
                <a:effectLst/>
              </a:rPr>
              <a:t>и содержание расходов бюджета, их виды и назначение.</a:t>
            </a:r>
            <a:br>
              <a:rPr lang="ru-RU" sz="2500" dirty="0">
                <a:effectLst/>
              </a:rPr>
            </a:b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8208912" cy="4896544"/>
          </a:xfrm>
        </p:spPr>
        <p:txBody>
          <a:bodyPr/>
          <a:lstStyle/>
          <a:p>
            <a:pPr algn="just"/>
            <a:r>
              <a:rPr lang="ru-RU" sz="2500" dirty="0">
                <a:solidFill>
                  <a:schemeClr val="tx1"/>
                </a:solidFill>
              </a:rPr>
              <a:t>Р</a:t>
            </a:r>
            <a:r>
              <a:rPr lang="ru-RU" sz="2500" dirty="0" smtClean="0">
                <a:solidFill>
                  <a:schemeClr val="tx1"/>
                </a:solidFill>
              </a:rPr>
              <a:t>асходы </a:t>
            </a:r>
            <a:r>
              <a:rPr lang="ru-RU" sz="2500" dirty="0">
                <a:solidFill>
                  <a:schemeClr val="tx1"/>
                </a:solidFill>
              </a:rPr>
              <a:t>бюджета  </a:t>
            </a:r>
            <a:r>
              <a:rPr lang="ru-RU" sz="2500" dirty="0" smtClean="0">
                <a:solidFill>
                  <a:schemeClr val="tx1"/>
                </a:solidFill>
              </a:rPr>
              <a:t>— </a:t>
            </a:r>
            <a:r>
              <a:rPr lang="ru-RU" sz="2500" dirty="0">
                <a:solidFill>
                  <a:schemeClr val="tx1"/>
                </a:solidFill>
              </a:rPr>
              <a:t>это денежные средства, направленные на финансирование функций и задач государства. 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</a:p>
          <a:p>
            <a:pPr marL="45720" indent="0" algn="just">
              <a:buNone/>
            </a:pPr>
            <a:endParaRPr lang="ru-RU" sz="2500" dirty="0" smtClean="0">
              <a:solidFill>
                <a:schemeClr val="tx1"/>
              </a:solidFill>
            </a:endParaRPr>
          </a:p>
          <a:p>
            <a:pPr algn="just"/>
            <a:r>
              <a:rPr lang="ru-RU" sz="2500" dirty="0" smtClean="0">
                <a:solidFill>
                  <a:schemeClr val="tx1"/>
                </a:solidFill>
              </a:rPr>
              <a:t>Расходы </a:t>
            </a:r>
            <a:r>
              <a:rPr lang="ru-RU" sz="2500" dirty="0">
                <a:solidFill>
                  <a:schemeClr val="tx1"/>
                </a:solidFill>
              </a:rPr>
              <a:t>бюджета представляют собой денежные отношения, которые возникают у государства с получателями бюджетных средств в процессе исполнения бюджета. Они обеспечивают перераспределение денежных средств, регулируют бюджетные потоки, их объем и целевое назначение.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416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9424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</a:t>
            </a:r>
            <a: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сновы </a:t>
            </a:r>
            <a:r>
              <a:rPr lang="ru-RU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формирования расходов бюджетных средств:</a:t>
            </a:r>
            <a:r>
              <a:rPr lang="ru-RU" sz="2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2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2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7992888" cy="4986888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1. Макроэкономические показатели социально-экономического развития </a:t>
            </a:r>
            <a:r>
              <a:rPr lang="ru-RU" sz="2500" dirty="0" err="1" smtClean="0">
                <a:solidFill>
                  <a:schemeClr val="tx1"/>
                </a:solidFill>
              </a:rPr>
              <a:t>рбк</a:t>
            </a:r>
            <a:r>
              <a:rPr lang="ru-RU" sz="2500" dirty="0" smtClean="0">
                <a:solidFill>
                  <a:schemeClr val="tx1"/>
                </a:solidFill>
              </a:rPr>
              <a:t> и приоритеты бюджетной политики Республики Беларусь на планируемый год.</a:t>
            </a:r>
          </a:p>
          <a:p>
            <a:pPr marL="45720" indent="0" algn="just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2</a:t>
            </a:r>
            <a:r>
              <a:rPr lang="ru-RU" sz="2500" dirty="0">
                <a:solidFill>
                  <a:schemeClr val="tx1"/>
                </a:solidFill>
              </a:rPr>
              <a:t>. Предельные возможности бюджета, которые определяются его доходной частью.</a:t>
            </a:r>
          </a:p>
          <a:p>
            <a:pPr marL="45720" indent="0" algn="just">
              <a:buNone/>
            </a:pPr>
            <a:r>
              <a:rPr lang="ru-RU" sz="2500" dirty="0">
                <a:solidFill>
                  <a:schemeClr val="tx1"/>
                </a:solidFill>
              </a:rPr>
              <a:t>3. </a:t>
            </a:r>
            <a:r>
              <a:rPr lang="ru-RU" sz="2500" dirty="0" smtClean="0">
                <a:solidFill>
                  <a:schemeClr val="tx1"/>
                </a:solidFill>
              </a:rPr>
              <a:t>Государственные минимальные социальные стандарты, которые обеспечивают реализацию закрепленных Конституцией Республики Беларусь социальных прав граждан.</a:t>
            </a:r>
          </a:p>
          <a:p>
            <a:pPr marL="45720" indent="0" algn="just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4. Действующие в Республики Беларусь финансовые нормы и нормативы.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37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20688"/>
            <a:ext cx="8208912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Объем расходов республиканского бюджета определяется с учетом программ социально-экономического развития республики и устанавливается  законом " о республиканском бюджете" на очередной    финансовый год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Объем расходов местных бюджетов определяется с учетом программ социально-экономического развития соответствующей административно-территориальной единицы и устанавливается решением местных советов депутатов на очередной финансовый год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Объем расходов рассчитывается еще на стадии планирования при  составлении бюджета. В связи, что недостаточно бюджетных ресурсов, то вопросам приоритетности расходов необходимо уделять наибольшее внимание. </a:t>
            </a:r>
          </a:p>
          <a:p>
            <a:pPr marL="4572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695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920880" cy="5976664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Расходы бюджета можно классифицировать: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уровню финансирующего бюджета: расходы республиканского; расходы местных бюджетов.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сферам финансирования: материальная сфера; нематериальная сфера.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значимости: общегосударственные расходы; расходы регионального значения.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Расходы </a:t>
            </a:r>
            <a:r>
              <a:rPr lang="ru-RU" dirty="0">
                <a:solidFill>
                  <a:schemeClr val="tx1"/>
                </a:solidFill>
              </a:rPr>
              <a:t>по </a:t>
            </a:r>
            <a:r>
              <a:rPr lang="ru-RU" dirty="0" err="1">
                <a:solidFill>
                  <a:schemeClr val="tx1"/>
                </a:solidFill>
              </a:rPr>
              <a:t>страновому</a:t>
            </a:r>
            <a:r>
              <a:rPr lang="ru-RU" dirty="0">
                <a:solidFill>
                  <a:schemeClr val="tx1"/>
                </a:solidFill>
              </a:rPr>
              <a:t> признаку: расходы, осуществляемые внутри страны; расходы, осуществляемые за пределами страны.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функциональному назначению расходы упорядочиваются в соответствии с функциональной классификацией расходов, а также  по распорядителям бюджетных средств в соответствии с ведомственной классификацией.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целевому назначению расходы упорядочиваются в соответствии с экономической классификацией </a:t>
            </a:r>
            <a:r>
              <a:rPr lang="ru-RU" dirty="0" smtClean="0">
                <a:solidFill>
                  <a:schemeClr val="tx1"/>
                </a:solidFill>
              </a:rPr>
              <a:t>расходов.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61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352928" cy="597666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соответствии с Бюджетным Кодексом предусмотрены соответствующие формы бюджетных расходов. </a:t>
            </a:r>
          </a:p>
          <a:p>
            <a:pPr marL="4572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расход на функционировании бюджетных организаций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бюджетные </a:t>
            </a:r>
            <a:r>
              <a:rPr lang="ru-RU" dirty="0">
                <a:solidFill>
                  <a:schemeClr val="tx1"/>
                </a:solidFill>
              </a:rPr>
              <a:t>трансферты, пенсии, стипендии)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субсидии организациям и физическим лицам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бюджетные трансферты за границу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межбюджетные </a:t>
            </a:r>
            <a:r>
              <a:rPr lang="ru-RU" dirty="0">
                <a:solidFill>
                  <a:schemeClr val="tx1"/>
                </a:solidFill>
              </a:rPr>
              <a:t>трансферты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расходы </a:t>
            </a:r>
            <a:r>
              <a:rPr lang="ru-RU" dirty="0">
                <a:solidFill>
                  <a:schemeClr val="tx1"/>
                </a:solidFill>
              </a:rPr>
              <a:t>на увеличение стоимости ОС, нематериальных активов и материальных запасов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бюджетные </a:t>
            </a:r>
            <a:r>
              <a:rPr lang="ru-RU" dirty="0">
                <a:solidFill>
                  <a:schemeClr val="tx1"/>
                </a:solidFill>
              </a:rPr>
              <a:t>ссуды и займы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бюджетные </a:t>
            </a:r>
            <a:r>
              <a:rPr lang="ru-RU" dirty="0">
                <a:solidFill>
                  <a:schemeClr val="tx1"/>
                </a:solidFill>
              </a:rPr>
              <a:t>кредиты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другое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99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20688"/>
            <a:ext cx="7776864" cy="590465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Бюджетные трансферты </a:t>
            </a:r>
            <a:r>
              <a:rPr lang="ru-RU" dirty="0" smtClean="0">
                <a:solidFill>
                  <a:schemeClr val="tx1"/>
                </a:solidFill>
              </a:rPr>
              <a:t>— </a:t>
            </a:r>
            <a:r>
              <a:rPr lang="ru-RU" dirty="0">
                <a:solidFill>
                  <a:schemeClr val="tx1"/>
                </a:solidFill>
              </a:rPr>
              <a:t>это средства, передаваемые из бюджета другим бюджетам на безвозвратной и безвозмездной основе в виде субсидий.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Субсидия </a:t>
            </a:r>
            <a:r>
              <a:rPr lang="ru-RU" dirty="0">
                <a:solidFill>
                  <a:schemeClr val="tx1"/>
                </a:solidFill>
              </a:rPr>
              <a:t>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это бюджетный трансферт передаваемый организацией физическому лицу на условиях участия финансирования либо на частичное возмещение целевых услуг.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Бюджетная </a:t>
            </a:r>
            <a:r>
              <a:rPr lang="ru-RU" dirty="0">
                <a:solidFill>
                  <a:schemeClr val="tx1"/>
                </a:solidFill>
              </a:rPr>
              <a:t>ссуда вдается на осуществление определенных целевых расходов, предоставляется за счет бюджетных средств юридическим лицам, которые являются резидентами РБ на возвратной </a:t>
            </a:r>
            <a:r>
              <a:rPr lang="ru-RU" dirty="0" smtClean="0">
                <a:solidFill>
                  <a:schemeClr val="tx1"/>
                </a:solidFill>
              </a:rPr>
              <a:t>основе.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Бюджетный </a:t>
            </a:r>
            <a:r>
              <a:rPr lang="ru-RU" dirty="0">
                <a:solidFill>
                  <a:schemeClr val="tx1"/>
                </a:solidFill>
              </a:rPr>
              <a:t>заем выдается на осуществление определенных целевых расходов из бюджетных средств юридическим лицам, резидентам РБ, ИП на возвратной и возмездной основе.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98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60840" cy="792088"/>
          </a:xfrm>
        </p:spPr>
        <p:txBody>
          <a:bodyPr/>
          <a:lstStyle/>
          <a:p>
            <a:pPr marL="0" indent="0" algn="l">
              <a:buNone/>
            </a:pPr>
            <a:r>
              <a:rPr lang="ru-RU" sz="2500" dirty="0">
                <a:effectLst/>
              </a:rPr>
              <a:t>2. Методы планирования расходов бюджета.</a:t>
            </a:r>
            <a:br>
              <a:rPr lang="ru-RU" sz="2500" dirty="0">
                <a:effectLst/>
              </a:rPr>
            </a:b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424936" cy="5040560"/>
          </a:xfrm>
        </p:spPr>
        <p:txBody>
          <a:bodyPr/>
          <a:lstStyle/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М</a:t>
            </a:r>
            <a:r>
              <a:rPr lang="ru-RU" sz="2400" dirty="0" smtClean="0">
                <a:solidFill>
                  <a:schemeClr val="tx1"/>
                </a:solidFill>
              </a:rPr>
              <a:t>етоды </a:t>
            </a:r>
            <a:r>
              <a:rPr lang="ru-RU" sz="2400" dirty="0">
                <a:solidFill>
                  <a:schemeClr val="tx1"/>
                </a:solidFill>
              </a:rPr>
              <a:t>планирования государственных </a:t>
            </a:r>
            <a:r>
              <a:rPr lang="ru-RU" sz="2400" dirty="0" smtClean="0">
                <a:solidFill>
                  <a:schemeClr val="tx1"/>
                </a:solidFill>
              </a:rPr>
              <a:t>расходов:</a:t>
            </a:r>
          </a:p>
          <a:p>
            <a:pPr marL="45720" indent="0"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относительные </a:t>
            </a:r>
            <a:r>
              <a:rPr lang="ru-RU" sz="2400" dirty="0">
                <a:solidFill>
                  <a:schemeClr val="tx1"/>
                </a:solidFill>
              </a:rPr>
              <a:t>показатели ВВП, т.е. в процентах к ВВП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процентах от общего объема расходов бюджета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 </a:t>
            </a:r>
            <a:r>
              <a:rPr lang="ru-RU" sz="2400" dirty="0">
                <a:solidFill>
                  <a:schemeClr val="tx1"/>
                </a:solidFill>
              </a:rPr>
              <a:t>нормативам минимальной бюджетной обеспеченности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 </a:t>
            </a:r>
            <a:r>
              <a:rPr lang="ru-RU" sz="2400" dirty="0">
                <a:solidFill>
                  <a:schemeClr val="tx1"/>
                </a:solidFill>
              </a:rPr>
              <a:t>правилам сметно-бюджетного планирования в разрезе экономической классификации расходов (составление сметы)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программно-целевой </a:t>
            </a:r>
            <a:r>
              <a:rPr lang="ru-RU" sz="2400" dirty="0">
                <a:solidFill>
                  <a:schemeClr val="tx1"/>
                </a:solidFill>
              </a:rPr>
              <a:t>метод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436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E1AC61-D0A0-48C5-B58A-343A57D9F09A}"/>
</file>

<file path=customXml/itemProps2.xml><?xml version="1.0" encoding="utf-8"?>
<ds:datastoreItem xmlns:ds="http://schemas.openxmlformats.org/officeDocument/2006/customXml" ds:itemID="{3961C945-D0E7-4CF4-8E2C-3ADEA8557BA3}"/>
</file>

<file path=customXml/itemProps3.xml><?xml version="1.0" encoding="utf-8"?>
<ds:datastoreItem xmlns:ds="http://schemas.openxmlformats.org/officeDocument/2006/customXml" ds:itemID="{2C1C5348-B63B-4AB6-8565-D82C6D1FD094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</TotalTime>
  <Words>584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Содержание расходов бюджета, их роль и основы организации</vt:lpstr>
      <vt:lpstr>Содержание</vt:lpstr>
      <vt:lpstr>1. Сущность и содержание расходов бюджета, их виды и назначение. </vt:lpstr>
      <vt:lpstr>Основы формирования расходов бюджетных средств: </vt:lpstr>
      <vt:lpstr>Презентация PowerPoint</vt:lpstr>
      <vt:lpstr>Презентация PowerPoint</vt:lpstr>
      <vt:lpstr>Презентация PowerPoint</vt:lpstr>
      <vt:lpstr>Презентация PowerPoint</vt:lpstr>
      <vt:lpstr>2. Методы планирования расходов бюджета. </vt:lpstr>
      <vt:lpstr>3. Бюджетные резервы.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расходов бюджета, их роль и основы организации</dc:title>
  <dc:creator>Julia</dc:creator>
  <cp:lastModifiedBy>julia.ppinchuk@hotmail.com</cp:lastModifiedBy>
  <cp:revision>6</cp:revision>
  <dcterms:created xsi:type="dcterms:W3CDTF">2015-04-26T18:22:05Z</dcterms:created>
  <dcterms:modified xsi:type="dcterms:W3CDTF">2015-04-26T21:12:58Z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